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</p:sldIdLst>
  <p:sldSz cx="18288000" cy="10287000"/>
  <p:notesSz cx="6858000" cy="9144000"/>
  <p:embeddedFontLst>
    <p:embeddedFont>
      <p:font typeface="Baron" panose="020B0000000000000000" pitchFamily="34" charset="0"/>
      <p:regular r:id="rId11"/>
    </p:embeddedFont>
    <p:embeddedFont>
      <p:font typeface="Baron Italics" pitchFamily="2" charset="0"/>
      <p:regular r:id="rId12"/>
      <p:italic r:id="rId13"/>
    </p:embeddedFont>
    <p:embeddedFont>
      <p:font typeface="Canva Sans Bold" panose="020B0803030501040103" pitchFamily="34" charset="0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58" autoAdjust="0"/>
  </p:normalViewPr>
  <p:slideViewPr>
    <p:cSldViewPr>
      <p:cViewPr varScale="1">
        <p:scale>
          <a:sx n="66" d="100"/>
          <a:sy n="66" d="100"/>
        </p:scale>
        <p:origin x="216" y="6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319" y="17022"/>
            <a:ext cx="18288000" cy="10269978"/>
          </a:xfrm>
          <a:custGeom>
            <a:avLst/>
            <a:gdLst/>
            <a:ahLst/>
            <a:cxnLst/>
            <a:rect l="l" t="t" r="r" b="b"/>
            <a:pathLst>
              <a:path w="18288000" h="9509760">
                <a:moveTo>
                  <a:pt x="0" y="0"/>
                </a:moveTo>
                <a:lnTo>
                  <a:pt x="18288000" y="0"/>
                </a:lnTo>
                <a:lnTo>
                  <a:pt x="18288000" y="9509760"/>
                </a:lnTo>
                <a:lnTo>
                  <a:pt x="0" y="95097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0" b="-32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734240" y="6231861"/>
            <a:ext cx="2475905" cy="3138418"/>
          </a:xfrm>
          <a:custGeom>
            <a:avLst/>
            <a:gdLst/>
            <a:ahLst/>
            <a:cxnLst/>
            <a:rect l="l" t="t" r="r" b="b"/>
            <a:pathLst>
              <a:path w="2475905" h="3138418">
                <a:moveTo>
                  <a:pt x="0" y="0"/>
                </a:moveTo>
                <a:lnTo>
                  <a:pt x="2475905" y="0"/>
                </a:lnTo>
                <a:lnTo>
                  <a:pt x="2475905" y="3138418"/>
                </a:lnTo>
                <a:lnTo>
                  <a:pt x="0" y="3138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591800" y="3130296"/>
            <a:ext cx="5041866" cy="9696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63"/>
              </a:lnSpc>
              <a:spcBef>
                <a:spcPct val="0"/>
              </a:spcBef>
            </a:pPr>
            <a:r>
              <a:rPr lang="en-US" sz="575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June 2, 2025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67200" y="7181692"/>
            <a:ext cx="4876800" cy="6464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75"/>
              </a:lnSpc>
              <a:spcBef>
                <a:spcPct val="0"/>
              </a:spcBef>
            </a:pPr>
            <a:r>
              <a:rPr lang="en-US" sz="383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William C. Davis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646300" y="7913212"/>
            <a:ext cx="6021064" cy="619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75"/>
              </a:lnSpc>
              <a:spcBef>
                <a:spcPct val="0"/>
              </a:spcBef>
            </a:pPr>
            <a:r>
              <a:rPr lang="en-US" sz="383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Leadership Blueprint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28875" y="2545819"/>
            <a:ext cx="13430250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DNA of Leadership: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0" y="5573347"/>
            <a:ext cx="18288000" cy="1811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Identifying Key Characteristics That Make or Break a Great Leader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819226" y="9440777"/>
            <a:ext cx="2649547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FBLA 2025 NLC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47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A49FEC-3649-708D-4D1B-9F036E94B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4C314CE-9CEE-23A9-B9D9-27AD2C3E11A8}"/>
              </a:ext>
            </a:extLst>
          </p:cNvPr>
          <p:cNvSpPr txBox="1"/>
          <p:nvPr/>
        </p:nvSpPr>
        <p:spPr>
          <a:xfrm>
            <a:off x="2428875" y="2545819"/>
            <a:ext cx="13430250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DNA of Leadership: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6C7984EC-7600-7CF0-9270-B539C82B6A4A}"/>
              </a:ext>
            </a:extLst>
          </p:cNvPr>
          <p:cNvSpPr txBox="1"/>
          <p:nvPr/>
        </p:nvSpPr>
        <p:spPr>
          <a:xfrm>
            <a:off x="0" y="5573347"/>
            <a:ext cx="18288000" cy="1811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Identifying Key Characteristics That Make or Break a Great Leader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29E32A5B-8150-43B5-229E-8F637A38F240}"/>
              </a:ext>
            </a:extLst>
          </p:cNvPr>
          <p:cNvSpPr txBox="1"/>
          <p:nvPr/>
        </p:nvSpPr>
        <p:spPr>
          <a:xfrm>
            <a:off x="7819226" y="9440777"/>
            <a:ext cx="2649547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FBLA 2025 NLC</a:t>
            </a:r>
          </a:p>
        </p:txBody>
      </p:sp>
    </p:spTree>
    <p:extLst>
      <p:ext uri="{BB962C8B-B14F-4D97-AF65-F5344CB8AC3E}">
        <p14:creationId xmlns:p14="http://schemas.microsoft.com/office/powerpoint/2010/main" val="2350965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08477" y="914400"/>
            <a:ext cx="16913555" cy="7624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80"/>
              </a:lnSpc>
            </a:pPr>
            <a:endParaRPr/>
          </a:p>
          <a:p>
            <a:pPr marL="1338684" lvl="1" indent="-669342" algn="l">
              <a:lnSpc>
                <a:spcPts val="8680"/>
              </a:lnSpc>
              <a:buFont typeface="Arial"/>
              <a:buChar char="•"/>
            </a:pPr>
            <a:r>
              <a:rPr lang="en-US" sz="620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Leadership is deceptively simple.</a:t>
            </a:r>
          </a:p>
          <a:p>
            <a:pPr marL="1338684" lvl="1" indent="-669342" algn="l">
              <a:lnSpc>
                <a:spcPts val="8680"/>
              </a:lnSpc>
              <a:buFont typeface="Arial"/>
              <a:buChar char="•"/>
            </a:pPr>
            <a:r>
              <a:rPr lang="en-US" sz="6200" b="1">
                <a:solidFill>
                  <a:srgbClr val="EFAC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Simple doesn’t mean easy.</a:t>
            </a:r>
          </a:p>
          <a:p>
            <a:pPr marL="1338684" lvl="1" indent="-669342" algn="l">
              <a:lnSpc>
                <a:spcPts val="8680"/>
              </a:lnSpc>
              <a:buFont typeface="Arial"/>
              <a:buChar char="•"/>
            </a:pPr>
            <a:r>
              <a:rPr lang="en-US" sz="620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Leadership isn’t theoretical; it’s personal. </a:t>
            </a:r>
          </a:p>
          <a:p>
            <a:pPr marL="1338684" lvl="1" indent="-669342" algn="l">
              <a:lnSpc>
                <a:spcPts val="8680"/>
              </a:lnSpc>
              <a:buFont typeface="Arial"/>
              <a:buChar char="•"/>
            </a:pPr>
            <a:r>
              <a:rPr lang="en-US" sz="6200" b="1">
                <a:solidFill>
                  <a:srgbClr val="EFAC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 involves real people, real emotions, and real consequences.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-38100"/>
            <a:ext cx="16230600" cy="969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endParaRPr/>
          </a:p>
          <a:p>
            <a:pPr algn="l">
              <a:lnSpc>
                <a:spcPts val="3359"/>
              </a:lnSpc>
            </a:pPr>
            <a:endParaRPr/>
          </a:p>
          <a:p>
            <a:pPr marL="863591" lvl="1" indent="-431796" algn="l">
              <a:lnSpc>
                <a:spcPts val="5599"/>
              </a:lnSpc>
              <a:buFont typeface="Arial"/>
              <a:buChar char="•"/>
            </a:pPr>
            <a:r>
              <a:rPr lang="en-US" sz="39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Building Real Relationships</a:t>
            </a:r>
          </a:p>
          <a:p>
            <a:pPr algn="l">
              <a:lnSpc>
                <a:spcPts val="3359"/>
              </a:lnSpc>
            </a:pPr>
            <a:endParaRPr lang="en-US" sz="3999" b="1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381751" lvl="2" indent="-460584" algn="l">
              <a:lnSpc>
                <a:spcPts val="4479"/>
              </a:lnSpc>
              <a:buFont typeface="Arial"/>
              <a:buChar char="⚬"/>
            </a:pPr>
            <a:r>
              <a:rPr lang="en-US" sz="3199" b="1">
                <a:solidFill>
                  <a:srgbClr val="EFAC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 Present &amp; Engaged:</a:t>
            </a:r>
          </a:p>
          <a:p>
            <a:pPr marL="1813554" lvl="3" indent="-453388" algn="l">
              <a:lnSpc>
                <a:spcPts val="3919"/>
              </a:lnSpc>
              <a:buFont typeface="Arial"/>
              <a:buChar char="￭"/>
            </a:pPr>
            <a:r>
              <a:rPr lang="en-US" sz="27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Invest time in one-on-one interactions and team meetings to understand each individual’s unique background and aspirations.</a:t>
            </a:r>
          </a:p>
          <a:p>
            <a:pPr marL="1381751" lvl="2" indent="-460584" algn="l">
              <a:lnSpc>
                <a:spcPts val="4479"/>
              </a:lnSpc>
              <a:buFont typeface="Arial"/>
              <a:buChar char="⚬"/>
            </a:pPr>
            <a:r>
              <a:rPr lang="en-US" sz="3199" b="1">
                <a:solidFill>
                  <a:srgbClr val="EFAC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Practice Active Listening:</a:t>
            </a:r>
          </a:p>
          <a:p>
            <a:pPr marL="1813554" lvl="3" indent="-453388" algn="l">
              <a:lnSpc>
                <a:spcPts val="3919"/>
              </a:lnSpc>
              <a:buFont typeface="Arial"/>
              <a:buChar char="￭"/>
            </a:pPr>
            <a:r>
              <a:rPr lang="en-US" sz="27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Focus fully on what others are saying, ask thoughtful follow-up questions, and confirm your understanding.</a:t>
            </a:r>
          </a:p>
          <a:p>
            <a:pPr marL="1381751" lvl="2" indent="-460584" algn="l">
              <a:lnSpc>
                <a:spcPts val="4479"/>
              </a:lnSpc>
              <a:buFont typeface="Arial"/>
              <a:buChar char="⚬"/>
            </a:pPr>
            <a:r>
              <a:rPr lang="en-US" sz="3199" b="1">
                <a:solidFill>
                  <a:srgbClr val="EFAC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Communicate Transparently:</a:t>
            </a:r>
          </a:p>
          <a:p>
            <a:pPr marL="1813554" lvl="3" indent="-453388" algn="l">
              <a:lnSpc>
                <a:spcPts val="3919"/>
              </a:lnSpc>
              <a:buFont typeface="Arial"/>
              <a:buChar char="￭"/>
            </a:pPr>
            <a:r>
              <a:rPr lang="en-US" sz="27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Share information openly and honestly to build trust and eliminate misunderstandings.</a:t>
            </a:r>
          </a:p>
          <a:p>
            <a:pPr marL="1381751" lvl="2" indent="-460584" algn="l">
              <a:lnSpc>
                <a:spcPts val="4479"/>
              </a:lnSpc>
              <a:buFont typeface="Arial"/>
              <a:buChar char="⚬"/>
            </a:pPr>
            <a:r>
              <a:rPr lang="en-US" sz="3199" b="1">
                <a:solidFill>
                  <a:srgbClr val="EFAC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Show Consistency &amp; Reliability:</a:t>
            </a:r>
          </a:p>
          <a:p>
            <a:pPr marL="1813554" lvl="3" indent="-453388" algn="l">
              <a:lnSpc>
                <a:spcPts val="3919"/>
              </a:lnSpc>
              <a:buFont typeface="Arial"/>
              <a:buChar char="￭"/>
            </a:pPr>
            <a:r>
              <a:rPr lang="en-US" sz="27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Follow through on commitments and maintain a regular presence, demonstrating that every relationship is valued.</a:t>
            </a:r>
          </a:p>
          <a:p>
            <a:pPr marL="1381751" lvl="2" indent="-460584" algn="l">
              <a:lnSpc>
                <a:spcPts val="4479"/>
              </a:lnSpc>
              <a:buFont typeface="Arial"/>
              <a:buChar char="⚬"/>
            </a:pPr>
            <a:r>
              <a:rPr lang="en-US" sz="3199" b="1">
                <a:solidFill>
                  <a:srgbClr val="EFAC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Celebrate Individuality:</a:t>
            </a:r>
          </a:p>
          <a:p>
            <a:pPr marL="1813554" lvl="3" indent="-453388" algn="l">
              <a:lnSpc>
                <a:spcPts val="3919"/>
              </a:lnSpc>
              <a:buFont typeface="Arial"/>
              <a:buChar char="￭"/>
            </a:pPr>
            <a:r>
              <a:rPr lang="en-US" sz="27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Recognize and appreciate the diverse strengths and perspectives that each team member brings.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-38100"/>
            <a:ext cx="16230600" cy="927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endParaRPr/>
          </a:p>
          <a:p>
            <a:pPr algn="l">
              <a:lnSpc>
                <a:spcPts val="3359"/>
              </a:lnSpc>
            </a:pPr>
            <a:endParaRPr/>
          </a:p>
          <a:p>
            <a:pPr marL="863591" lvl="1" indent="-431796" algn="l">
              <a:lnSpc>
                <a:spcPts val="5599"/>
              </a:lnSpc>
              <a:buFont typeface="Arial"/>
              <a:buChar char="•"/>
            </a:pPr>
            <a:r>
              <a:rPr lang="en-US" sz="39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Exhibit Sincere Empathy</a:t>
            </a:r>
          </a:p>
          <a:p>
            <a:pPr marL="1381751" lvl="2" indent="-460584" algn="l">
              <a:lnSpc>
                <a:spcPts val="4479"/>
              </a:lnSpc>
              <a:buFont typeface="Arial"/>
              <a:buChar char="⚬"/>
            </a:pPr>
            <a:r>
              <a:rPr lang="en-US" sz="3199" b="1">
                <a:solidFill>
                  <a:srgbClr val="EFAC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Listen with Compassion:</a:t>
            </a:r>
          </a:p>
          <a:p>
            <a:pPr marL="1813554" lvl="3" indent="-453388" algn="l">
              <a:lnSpc>
                <a:spcPts val="3919"/>
              </a:lnSpc>
              <a:buFont typeface="Arial"/>
              <a:buChar char="￭"/>
            </a:pPr>
            <a:r>
              <a:rPr lang="en-US" sz="27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Go beyond words to understand the feelings behind what is being said, showing genuine care.</a:t>
            </a:r>
          </a:p>
          <a:p>
            <a:pPr marL="1381751" lvl="2" indent="-460584" algn="l">
              <a:lnSpc>
                <a:spcPts val="4479"/>
              </a:lnSpc>
              <a:buFont typeface="Arial"/>
              <a:buChar char="⚬"/>
            </a:pPr>
            <a:r>
              <a:rPr lang="en-US" sz="3199" b="1">
                <a:solidFill>
                  <a:srgbClr val="EFAC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Validate Emotions:</a:t>
            </a:r>
          </a:p>
          <a:p>
            <a:pPr marL="1813554" lvl="3" indent="-453388" algn="l">
              <a:lnSpc>
                <a:spcPts val="3919"/>
              </a:lnSpc>
              <a:buFont typeface="Arial"/>
              <a:buChar char="￭"/>
            </a:pPr>
            <a:r>
              <a:rPr lang="en-US" sz="27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Acknowledge and affirm the feelings and experiences of your team without judgment.</a:t>
            </a:r>
          </a:p>
          <a:p>
            <a:pPr marL="1381751" lvl="2" indent="-460584" algn="l">
              <a:lnSpc>
                <a:spcPts val="4479"/>
              </a:lnSpc>
              <a:buFont typeface="Arial"/>
              <a:buChar char="⚬"/>
            </a:pPr>
            <a:r>
              <a:rPr lang="en-US" sz="3199" b="1">
                <a:solidFill>
                  <a:srgbClr val="EFAC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Adopt Their Perspective:</a:t>
            </a:r>
          </a:p>
          <a:p>
            <a:pPr marL="1813554" lvl="3" indent="-453388" algn="l">
              <a:lnSpc>
                <a:spcPts val="3919"/>
              </a:lnSpc>
              <a:buFont typeface="Arial"/>
              <a:buChar char="￭"/>
            </a:pPr>
            <a:r>
              <a:rPr lang="en-US" sz="27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Strive to see situations through your team members’ eyes to fully appreciate their challenges and viewpoints.</a:t>
            </a:r>
          </a:p>
          <a:p>
            <a:pPr marL="1381751" lvl="2" indent="-460584" algn="l">
              <a:lnSpc>
                <a:spcPts val="4479"/>
              </a:lnSpc>
              <a:buFont typeface="Arial"/>
              <a:buChar char="⚬"/>
            </a:pPr>
            <a:r>
              <a:rPr lang="en-US" sz="3199" b="1">
                <a:solidFill>
                  <a:srgbClr val="EFAC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Foster Open Dialogue:</a:t>
            </a:r>
          </a:p>
          <a:p>
            <a:pPr marL="1813554" lvl="3" indent="-453388" algn="l">
              <a:lnSpc>
                <a:spcPts val="3919"/>
              </a:lnSpc>
              <a:buFont typeface="Arial"/>
              <a:buChar char="￭"/>
            </a:pPr>
            <a:r>
              <a:rPr lang="en-US" sz="27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Create a safe space where everyone feels comfortable sharing their thoughts and concerns.</a:t>
            </a:r>
          </a:p>
          <a:p>
            <a:pPr marL="1381751" lvl="2" indent="-460584" algn="l">
              <a:lnSpc>
                <a:spcPts val="4479"/>
              </a:lnSpc>
              <a:buFont typeface="Arial"/>
              <a:buChar char="⚬"/>
            </a:pPr>
            <a:r>
              <a:rPr lang="en-US" sz="3199" b="1">
                <a:solidFill>
                  <a:srgbClr val="EFAC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Act on Empathy:</a:t>
            </a:r>
          </a:p>
          <a:p>
            <a:pPr marL="1813554" lvl="3" indent="-453388" algn="l">
              <a:lnSpc>
                <a:spcPts val="3919"/>
              </a:lnSpc>
              <a:buFont typeface="Arial"/>
              <a:buChar char="￭"/>
            </a:pPr>
            <a:r>
              <a:rPr lang="en-US" sz="27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Follow up on emotional cues with supportive actions—whether offering help, resources, or simply a kind word.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-38100"/>
            <a:ext cx="16230600" cy="927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endParaRPr/>
          </a:p>
          <a:p>
            <a:pPr algn="l">
              <a:lnSpc>
                <a:spcPts val="3359"/>
              </a:lnSpc>
            </a:pPr>
            <a:endParaRPr/>
          </a:p>
          <a:p>
            <a:pPr marL="863591" lvl="1" indent="-431796" algn="l">
              <a:lnSpc>
                <a:spcPts val="5599"/>
              </a:lnSpc>
              <a:buFont typeface="Arial"/>
              <a:buChar char="•"/>
            </a:pPr>
            <a:r>
              <a:rPr lang="en-US" sz="39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Inspire and Motivate Your Teams</a:t>
            </a:r>
          </a:p>
          <a:p>
            <a:pPr marL="1381751" lvl="2" indent="-460584" algn="l">
              <a:lnSpc>
                <a:spcPts val="4479"/>
              </a:lnSpc>
              <a:buFont typeface="Arial"/>
              <a:buChar char="⚬"/>
            </a:pPr>
            <a:r>
              <a:rPr lang="en-US" sz="3199" b="1">
                <a:solidFill>
                  <a:srgbClr val="EFAC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Articulate a Clear Vision:</a:t>
            </a:r>
          </a:p>
          <a:p>
            <a:pPr marL="1813554" lvl="3" indent="-453388" algn="l">
              <a:lnSpc>
                <a:spcPts val="3919"/>
              </a:lnSpc>
              <a:buFont typeface="Arial"/>
              <a:buChar char="￭"/>
            </a:pPr>
            <a:r>
              <a:rPr lang="en-US" sz="27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Communicate a compelling and shared vision that unites the team towards common goals.</a:t>
            </a:r>
          </a:p>
          <a:p>
            <a:pPr marL="1381761" lvl="2" indent="-460587" algn="l">
              <a:lnSpc>
                <a:spcPts val="4480"/>
              </a:lnSpc>
              <a:buFont typeface="Arial"/>
              <a:buChar char="⚬"/>
            </a:pPr>
            <a:r>
              <a:rPr lang="en-US" sz="3200" b="1">
                <a:solidFill>
                  <a:srgbClr val="EFAC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Empower Through Trust:</a:t>
            </a:r>
          </a:p>
          <a:p>
            <a:pPr marL="1813558" lvl="3" indent="-453390" algn="l">
              <a:lnSpc>
                <a:spcPts val="3919"/>
              </a:lnSpc>
              <a:buFont typeface="Arial"/>
              <a:buChar char="￭"/>
            </a:pPr>
            <a:r>
              <a:rPr lang="en-US" sz="27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Delegate responsibilities and provide autonomy, allowing team members to take ownership of their work.</a:t>
            </a:r>
          </a:p>
          <a:p>
            <a:pPr marL="1381751" lvl="2" indent="-460584" algn="l">
              <a:lnSpc>
                <a:spcPts val="4479"/>
              </a:lnSpc>
              <a:buFont typeface="Arial"/>
              <a:buChar char="⚬"/>
            </a:pPr>
            <a:r>
              <a:rPr lang="en-US" sz="3199" b="1">
                <a:solidFill>
                  <a:srgbClr val="EFAC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Recognize &amp; Celebrate Success:</a:t>
            </a:r>
          </a:p>
          <a:p>
            <a:pPr marL="1813558" lvl="3" indent="-453390" algn="l">
              <a:lnSpc>
                <a:spcPts val="3919"/>
              </a:lnSpc>
              <a:buFont typeface="Arial"/>
              <a:buChar char="￭"/>
            </a:pPr>
            <a:r>
              <a:rPr lang="en-US" sz="27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Regularly acknowledge achievements—big or small—to fuel motivation and reinforce positive behavior.</a:t>
            </a:r>
          </a:p>
          <a:p>
            <a:pPr marL="1381761" lvl="2" indent="-460587" algn="l">
              <a:lnSpc>
                <a:spcPts val="4480"/>
              </a:lnSpc>
              <a:buFont typeface="Arial"/>
              <a:buChar char="⚬"/>
            </a:pPr>
            <a:r>
              <a:rPr lang="en-US" sz="3200" b="1">
                <a:solidFill>
                  <a:srgbClr val="EFAC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Lead by Example:</a:t>
            </a:r>
          </a:p>
          <a:p>
            <a:pPr marL="1813558" lvl="3" indent="-453390" algn="l">
              <a:lnSpc>
                <a:spcPts val="3919"/>
              </a:lnSpc>
              <a:buFont typeface="Arial"/>
              <a:buChar char="￭"/>
            </a:pPr>
            <a:r>
              <a:rPr lang="en-US" sz="27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Demonstrate passion, resilience, and ethical behavior so that your actions inspire similar commitment in others.</a:t>
            </a:r>
          </a:p>
          <a:p>
            <a:pPr marL="1381761" lvl="2" indent="-460587" algn="l">
              <a:lnSpc>
                <a:spcPts val="4480"/>
              </a:lnSpc>
              <a:buFont typeface="Arial"/>
              <a:buChar char="⚬"/>
            </a:pPr>
            <a:r>
              <a:rPr lang="en-US" sz="3200" b="1">
                <a:solidFill>
                  <a:srgbClr val="EFAC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Invest in their Growth:</a:t>
            </a:r>
          </a:p>
          <a:p>
            <a:pPr marL="1813554" lvl="3" indent="-453388" algn="l">
              <a:lnSpc>
                <a:spcPts val="3919"/>
              </a:lnSpc>
              <a:buFont typeface="Arial"/>
              <a:buChar char="￭"/>
            </a:pPr>
            <a:r>
              <a:rPr lang="en-US" sz="27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Provide opportunities for professional development and continuous learning to keep the team evolving.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3476625"/>
            <a:ext cx="18288000" cy="2876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endParaRPr/>
          </a:p>
          <a:p>
            <a:pPr algn="l">
              <a:lnSpc>
                <a:spcPts val="5599"/>
              </a:lnSpc>
            </a:pPr>
            <a:endParaRPr/>
          </a:p>
          <a:p>
            <a:pPr algn="ctr">
              <a:lnSpc>
                <a:spcPts val="7139"/>
              </a:lnSpc>
            </a:pPr>
            <a:r>
              <a:rPr lang="en-US" sz="5099" i="1" u="sng">
                <a:solidFill>
                  <a:srgbClr val="FFFFFF"/>
                </a:solidFill>
                <a:latin typeface="Baron Italics"/>
                <a:ea typeface="Baron Italics"/>
                <a:cs typeface="Baron Italics"/>
                <a:sym typeface="Baron Italics"/>
              </a:rPr>
              <a:t>Leadership will always be about humans!</a:t>
            </a:r>
          </a:p>
          <a:p>
            <a:pPr algn="l">
              <a:lnSpc>
                <a:spcPts val="7139"/>
              </a:lnSpc>
            </a:pPr>
            <a:endParaRPr lang="en-US" sz="5099" i="1" u="sng">
              <a:solidFill>
                <a:srgbClr val="FFFFFF"/>
              </a:solidFill>
              <a:latin typeface="Baron Italics"/>
              <a:ea typeface="Baron Italics"/>
              <a:cs typeface="Baron Italics"/>
              <a:sym typeface="Baron Itali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4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" y="617220"/>
            <a:ext cx="4937760" cy="4937760"/>
          </a:xfrm>
          <a:prstGeom prst="rect">
            <a:avLst/>
          </a:prstGeom>
        </p:spPr>
      </p:pic>
      <p:sp>
        <p:nvSpPr>
          <p:cNvPr id="3" name="TextBox 3" descr="William C Davis - The Leadership Blueprint"/>
          <p:cNvSpPr txBox="1"/>
          <p:nvPr/>
        </p:nvSpPr>
        <p:spPr>
          <a:xfrm>
            <a:off x="5526294" y="1688782"/>
            <a:ext cx="6106220" cy="2689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099" u="sng">
                <a:solidFill>
                  <a:srgbClr val="FFFFFF"/>
                </a:solidFill>
                <a:latin typeface="Baron"/>
                <a:ea typeface="Baron"/>
                <a:cs typeface="Baron"/>
                <a:sym typeface="Baron"/>
              </a:rPr>
              <a:t>William C Davis</a:t>
            </a:r>
            <a:r>
              <a:rPr lang="en-US" sz="5099">
                <a:solidFill>
                  <a:srgbClr val="FFFFFF"/>
                </a:solidFill>
                <a:latin typeface="Baron"/>
                <a:ea typeface="Baron"/>
                <a:cs typeface="Baron"/>
                <a:sym typeface="Baron"/>
              </a:rPr>
              <a:t> </a:t>
            </a:r>
          </a:p>
          <a:p>
            <a:pPr algn="ctr">
              <a:lnSpc>
                <a:spcPts val="7139"/>
              </a:lnSpc>
              <a:spcBef>
                <a:spcPct val="0"/>
              </a:spcBef>
            </a:pPr>
            <a:r>
              <a:rPr lang="en-US" sz="5099">
                <a:solidFill>
                  <a:srgbClr val="FFFFFF"/>
                </a:solidFill>
                <a:latin typeface="Baron"/>
                <a:ea typeface="Baron"/>
                <a:cs typeface="Baron"/>
                <a:sym typeface="Baron"/>
              </a:rPr>
              <a:t> the leadership blueprint</a:t>
            </a:r>
          </a:p>
        </p:txBody>
      </p:sp>
      <p:sp>
        <p:nvSpPr>
          <p:cNvPr id="4" name="TextBox 4" descr="William C Davis - The Leadership Blueprint"/>
          <p:cNvSpPr txBox="1"/>
          <p:nvPr/>
        </p:nvSpPr>
        <p:spPr>
          <a:xfrm>
            <a:off x="6815722" y="6256019"/>
            <a:ext cx="6106220" cy="1784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39"/>
              </a:lnSpc>
            </a:pPr>
            <a:r>
              <a:rPr lang="en-US" sz="5099" u="sng">
                <a:solidFill>
                  <a:srgbClr val="FFFFFF"/>
                </a:solidFill>
                <a:latin typeface="Baron"/>
                <a:ea typeface="Baron"/>
                <a:cs typeface="Baron"/>
                <a:sym typeface="Baron"/>
              </a:rPr>
              <a:t>William C Davis</a:t>
            </a:r>
            <a:r>
              <a:rPr lang="en-US" sz="5099">
                <a:solidFill>
                  <a:srgbClr val="FFFFFF"/>
                </a:solidFill>
                <a:latin typeface="Baron"/>
                <a:ea typeface="Baron"/>
                <a:cs typeface="Baron"/>
                <a:sym typeface="Baron"/>
              </a:rPr>
              <a:t> </a:t>
            </a:r>
          </a:p>
          <a:p>
            <a:pPr algn="ctr">
              <a:lnSpc>
                <a:spcPts val="7139"/>
              </a:lnSpc>
              <a:spcBef>
                <a:spcPct val="0"/>
              </a:spcBef>
            </a:pPr>
            <a:r>
              <a:rPr lang="en-US" sz="5099">
                <a:solidFill>
                  <a:srgbClr val="FFFFFF"/>
                </a:solidFill>
                <a:latin typeface="Baron"/>
                <a:ea typeface="Baron"/>
                <a:cs typeface="Baron"/>
                <a:sym typeface="Baron"/>
              </a:rPr>
              <a:t> Books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1525911" y="7355213"/>
            <a:ext cx="1045687" cy="1371586"/>
            <a:chOff x="0" y="0"/>
            <a:chExt cx="61967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19673" cy="812800"/>
            </a:xfrm>
            <a:custGeom>
              <a:avLst/>
              <a:gdLst/>
              <a:ahLst/>
              <a:cxnLst/>
              <a:rect l="l" t="t" r="r" b="b"/>
              <a:pathLst>
                <a:path w="619673" h="812800">
                  <a:moveTo>
                    <a:pt x="619673" y="406400"/>
                  </a:moveTo>
                  <a:lnTo>
                    <a:pt x="213273" y="0"/>
                  </a:lnTo>
                  <a:lnTo>
                    <a:pt x="213273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213273" y="609600"/>
                  </a:lnTo>
                  <a:lnTo>
                    <a:pt x="213273" y="812800"/>
                  </a:lnTo>
                  <a:lnTo>
                    <a:pt x="619673" y="406400"/>
                  </a:lnTo>
                  <a:close/>
                </a:path>
              </a:pathLst>
            </a:custGeom>
            <a:solidFill>
              <a:srgbClr val="EFAC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65100"/>
              <a:ext cx="518073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5656259" y="3483465"/>
            <a:ext cx="1045687" cy="1371586"/>
            <a:chOff x="0" y="0"/>
            <a:chExt cx="619673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9673" cy="812800"/>
            </a:xfrm>
            <a:custGeom>
              <a:avLst/>
              <a:gdLst/>
              <a:ahLst/>
              <a:cxnLst/>
              <a:rect l="l" t="t" r="r" b="b"/>
              <a:pathLst>
                <a:path w="619673" h="812800">
                  <a:moveTo>
                    <a:pt x="619673" y="406400"/>
                  </a:moveTo>
                  <a:lnTo>
                    <a:pt x="213273" y="0"/>
                  </a:lnTo>
                  <a:lnTo>
                    <a:pt x="213273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213273" y="609600"/>
                  </a:lnTo>
                  <a:lnTo>
                    <a:pt x="213273" y="812800"/>
                  </a:lnTo>
                  <a:lnTo>
                    <a:pt x="619673" y="406400"/>
                  </a:lnTo>
                  <a:close/>
                </a:path>
              </a:pathLst>
            </a:custGeom>
            <a:solidFill>
              <a:srgbClr val="EFAC2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65100"/>
              <a:ext cx="518073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3020" y="4732020"/>
            <a:ext cx="4937760" cy="49377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417</Words>
  <Application>Microsoft Macintosh PowerPoint</Application>
  <PresentationFormat>Custom</PresentationFormat>
  <Paragraphs>61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Canva Sans Bold</vt:lpstr>
      <vt:lpstr>Arial</vt:lpstr>
      <vt:lpstr>Baron Italics</vt:lpstr>
      <vt:lpstr>Calibri</vt:lpstr>
      <vt:lpstr>Baron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NLC Collegiate Presenter Template Sample.jpg</dc:title>
  <cp:lastModifiedBy>William Davis</cp:lastModifiedBy>
  <cp:revision>3</cp:revision>
  <dcterms:created xsi:type="dcterms:W3CDTF">2006-08-16T00:00:00Z</dcterms:created>
  <dcterms:modified xsi:type="dcterms:W3CDTF">2025-05-20T16:43:58Z</dcterms:modified>
  <dc:identifier>DAGn7fBUbW0</dc:identifier>
</cp:coreProperties>
</file>